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6" r:id="rId1"/>
  </p:sldMasterIdLst>
  <p:sldIdLst>
    <p:sldId id="256" r:id="rId2"/>
    <p:sldId id="267" r:id="rId3"/>
    <p:sldId id="268" r:id="rId4"/>
    <p:sldId id="257" r:id="rId5"/>
    <p:sldId id="260" r:id="rId6"/>
    <p:sldId id="261" r:id="rId7"/>
    <p:sldId id="264" r:id="rId8"/>
    <p:sldId id="266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1650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ografias.com/trabajos7/mafu/mafu.shtml" TargetMode="External"/><Relationship Id="rId2" Type="http://schemas.openxmlformats.org/officeDocument/2006/relationships/hyperlink" Target="http://www.monografias.com/trabajos13/mapro/mapro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nografias.com/trabajos10/anali/anali.s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400" y="1871134"/>
            <a:ext cx="6815669" cy="2610253"/>
          </a:xfrm>
        </p:spPr>
        <p:txBody>
          <a:bodyPr>
            <a:normAutofit/>
          </a:bodyPr>
          <a:lstStyle/>
          <a:p>
            <a:r>
              <a:rPr lang="es-CO" b="1" dirty="0" smtClean="0"/>
              <a:t>MANUAL DE PROCEDIMIENTOS ADMINISTRATIVOS</a:t>
            </a:r>
            <a:endParaRPr lang="es-CO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3013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238707"/>
          </a:xfrm>
        </p:spPr>
        <p:txBody>
          <a:bodyPr>
            <a:normAutofit fontScale="90000"/>
          </a:bodyPr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50721" y="1497723"/>
            <a:ext cx="8261873" cy="4225345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Un </a:t>
            </a:r>
            <a:r>
              <a:rPr lang="es-CO" dirty="0">
                <a:hlinkClick r:id="rId2"/>
              </a:rPr>
              <a:t>manual</a:t>
            </a:r>
            <a:r>
              <a:rPr lang="es-CO" dirty="0"/>
              <a:t> de </a:t>
            </a:r>
            <a:r>
              <a:rPr lang="es-CO" dirty="0">
                <a:hlinkClick r:id="rId2"/>
              </a:rPr>
              <a:t>procedimientos</a:t>
            </a:r>
            <a:r>
              <a:rPr lang="es-CO" dirty="0"/>
              <a:t> es el documento que contiene la </a:t>
            </a:r>
            <a:r>
              <a:rPr lang="es-CO" dirty="0" smtClean="0"/>
              <a:t>descripción </a:t>
            </a:r>
            <a:r>
              <a:rPr lang="es-CO" dirty="0"/>
              <a:t>de actividades que deben seguirse en la realización de las </a:t>
            </a:r>
            <a:r>
              <a:rPr lang="es-CO" dirty="0">
                <a:hlinkClick r:id="rId3"/>
              </a:rPr>
              <a:t>funciones</a:t>
            </a:r>
            <a:r>
              <a:rPr lang="es-CO" dirty="0"/>
              <a:t> de una </a:t>
            </a:r>
            <a:r>
              <a:rPr lang="es-CO" dirty="0" smtClean="0"/>
              <a:t>un área administrativa</a:t>
            </a:r>
            <a:r>
              <a:rPr lang="es-CO" dirty="0"/>
              <a:t>, o de dos ò mas de ellas</a:t>
            </a:r>
            <a:r>
              <a:rPr lang="es-CO" dirty="0" smtClean="0"/>
              <a:t>.</a:t>
            </a:r>
          </a:p>
          <a:p>
            <a:pPr algn="just"/>
            <a:r>
              <a:rPr lang="es-CO" dirty="0"/>
              <a:t>Permite conocer el funcionamiento interno por lo que respecta a </a:t>
            </a:r>
            <a:r>
              <a:rPr lang="es-CO" dirty="0">
                <a:hlinkClick r:id="rId4"/>
              </a:rPr>
              <a:t>descripción</a:t>
            </a:r>
            <a:r>
              <a:rPr lang="es-CO" dirty="0"/>
              <a:t> de tareas, ubicación, requerimientos y a los puestos responsables de su ejecución.</a:t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939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790500"/>
          </a:xfrm>
        </p:spPr>
        <p:txBody>
          <a:bodyPr/>
          <a:lstStyle/>
          <a:p>
            <a:r>
              <a:rPr lang="es-CO" dirty="0" smtClean="0"/>
              <a:t>OBJETIVOS DEL MANUAL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50721" y="1734207"/>
            <a:ext cx="8261873" cy="398886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O" dirty="0" smtClean="0"/>
              <a:t>los </a:t>
            </a:r>
            <a:r>
              <a:rPr lang="es-CO" dirty="0"/>
              <a:t>manuales administrativos permiten cumplir con los siguientes objetivos: </a:t>
            </a:r>
            <a:endParaRPr lang="es-CO" dirty="0" smtClean="0"/>
          </a:p>
          <a:p>
            <a:pPr marL="0" indent="0" algn="just">
              <a:buNone/>
            </a:pPr>
            <a:r>
              <a:rPr lang="es-CO" dirty="0"/>
              <a:t/>
            </a:r>
            <a:br>
              <a:rPr lang="es-CO" dirty="0"/>
            </a:br>
            <a:r>
              <a:rPr lang="es-CO" dirty="0"/>
              <a:t>a) Instruir al </a:t>
            </a:r>
            <a:r>
              <a:rPr lang="es-CO" dirty="0" smtClean="0"/>
              <a:t>personal, </a:t>
            </a:r>
            <a:r>
              <a:rPr lang="es-CO" dirty="0"/>
              <a:t>acerca de aspectos tales como: objetivos, funciones, relaciones</a:t>
            </a:r>
            <a:r>
              <a:rPr lang="es-CO" dirty="0" smtClean="0"/>
              <a:t>, políticas</a:t>
            </a:r>
            <a:r>
              <a:rPr lang="es-CO" dirty="0"/>
              <a:t>, procedimientos , normas, etc. </a:t>
            </a:r>
            <a:endParaRPr lang="es-CO" dirty="0" smtClean="0"/>
          </a:p>
          <a:p>
            <a:pPr marL="0" indent="0" algn="just">
              <a:buNone/>
            </a:pPr>
            <a:r>
              <a:rPr lang="es-CO" dirty="0"/>
              <a:t/>
            </a:r>
            <a:br>
              <a:rPr lang="es-CO" dirty="0"/>
            </a:br>
            <a:r>
              <a:rPr lang="es-CO" dirty="0"/>
              <a:t>b) Precisar las funciones y relaciones de cada unidad administrativa para </a:t>
            </a:r>
            <a:r>
              <a:rPr lang="es-CO" dirty="0" smtClean="0"/>
              <a:t>deslindar responsabilidades</a:t>
            </a:r>
            <a:r>
              <a:rPr lang="es-CO" dirty="0"/>
              <a:t>, evitar duplicidad y detectar omisiones. </a:t>
            </a:r>
            <a:endParaRPr lang="es-CO" dirty="0" smtClean="0"/>
          </a:p>
          <a:p>
            <a:pPr marL="0" indent="0" algn="just">
              <a:buNone/>
            </a:pPr>
            <a:r>
              <a:rPr lang="es-CO" dirty="0"/>
              <a:t/>
            </a:r>
            <a:br>
              <a:rPr lang="es-CO" dirty="0"/>
            </a:br>
            <a:r>
              <a:rPr lang="es-CO" dirty="0"/>
              <a:t>c</a:t>
            </a:r>
            <a:r>
              <a:rPr lang="es-CO" dirty="0" smtClean="0"/>
              <a:t>) </a:t>
            </a:r>
            <a:r>
              <a:rPr lang="es-CO" dirty="0"/>
              <a:t>Servir como medio de integración y orientación al </a:t>
            </a:r>
            <a:r>
              <a:rPr lang="es-CO" dirty="0" smtClean="0"/>
              <a:t>personal nuevo, </a:t>
            </a:r>
            <a:r>
              <a:rPr lang="es-CO" dirty="0"/>
              <a:t> facilitando su incorporación a las distintas funciones operacionales. </a:t>
            </a:r>
            <a:endParaRPr lang="es-CO" dirty="0" smtClean="0"/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r>
              <a:rPr lang="es-CO" dirty="0"/>
              <a:t>d</a:t>
            </a:r>
            <a:r>
              <a:rPr lang="es-CO" dirty="0" smtClean="0"/>
              <a:t>) </a:t>
            </a:r>
            <a:r>
              <a:rPr lang="es-CO" dirty="0"/>
              <a:t>Aumenta la eficiencia de los empleados, indicándoles lo que deben hacer y como deben hacerlo. </a:t>
            </a:r>
          </a:p>
        </p:txBody>
      </p:sp>
    </p:spTree>
    <p:extLst>
      <p:ext uri="{BB962C8B-B14F-4D97-AF65-F5344CB8AC3E}">
        <p14:creationId xmlns:p14="http://schemas.microsoft.com/office/powerpoint/2010/main" val="12089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0031" y="817584"/>
            <a:ext cx="9286993" cy="333300"/>
          </a:xfrm>
        </p:spPr>
        <p:txBody>
          <a:bodyPr>
            <a:normAutofit fontScale="90000"/>
          </a:bodyPr>
          <a:lstStyle/>
          <a:p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90" y="1481959"/>
            <a:ext cx="8986344" cy="4014325"/>
          </a:xfrm>
        </p:spPr>
      </p:pic>
    </p:spTree>
    <p:extLst>
      <p:ext uri="{BB962C8B-B14F-4D97-AF65-F5344CB8AC3E}">
        <p14:creationId xmlns:p14="http://schemas.microsoft.com/office/powerpoint/2010/main" val="1931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2318" y="457200"/>
            <a:ext cx="9412013" cy="709448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rgbClr val="0070C0"/>
                </a:solidFill>
              </a:rPr>
              <a:t>ADMISIONES HOSPITALARIAS</a:t>
            </a:r>
            <a:endParaRPr lang="es-CO" sz="36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632799"/>
              </p:ext>
            </p:extLst>
          </p:nvPr>
        </p:nvGraphicFramePr>
        <p:xfrm>
          <a:off x="1466195" y="1182414"/>
          <a:ext cx="9758853" cy="514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162"/>
                <a:gridCol w="1768695"/>
                <a:gridCol w="3537391"/>
                <a:gridCol w="1675605"/>
              </a:tblGrid>
              <a:tr h="394312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s-CO" sz="1600" dirty="0" smtClean="0"/>
                        <a:t>pasos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documentos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observación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responsable</a:t>
                      </a:r>
                      <a:endParaRPr lang="es-CO" sz="1600" dirty="0"/>
                    </a:p>
                  </a:txBody>
                  <a:tcPr/>
                </a:tc>
              </a:tr>
              <a:tr h="409729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O" sz="1200" b="1" dirty="0" smtClean="0"/>
                        <a:t>Recibe orden de hospitalización</a:t>
                      </a:r>
                    </a:p>
                    <a:p>
                      <a:pPr marL="342900" indent="-342900">
                        <a:buFont typeface="Wingdings" pitchFamily="2" charset="2"/>
                        <a:buChar char="§"/>
                      </a:pP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Auxiliar</a:t>
                      </a:r>
                      <a:r>
                        <a:rPr lang="es-CO" sz="1200" baseline="0" dirty="0" smtClean="0"/>
                        <a:t> administrativo en salud</a:t>
                      </a:r>
                      <a:endParaRPr lang="es-CO" sz="1200" dirty="0"/>
                    </a:p>
                  </a:txBody>
                  <a:tcPr/>
                </a:tc>
              </a:tr>
              <a:tr h="631981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O" sz="1200" b="1" dirty="0" smtClean="0"/>
                        <a:t>Verifica derechos del usuario</a:t>
                      </a: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carné,</a:t>
                      </a:r>
                      <a:r>
                        <a:rPr lang="es-CO" sz="1200" baseline="0" dirty="0" smtClean="0"/>
                        <a:t> póliza SOAT, certificación,  bases de datos, etc.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Establece responsable de pago y clasificación socioeconómica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Auxiliar</a:t>
                      </a:r>
                      <a:r>
                        <a:rPr lang="es-CO" sz="1200" baseline="0" dirty="0" smtClean="0"/>
                        <a:t> administrativo en salud</a:t>
                      </a:r>
                      <a:endParaRPr lang="es-CO" sz="1200" dirty="0"/>
                    </a:p>
                  </a:txBody>
                  <a:tcPr/>
                </a:tc>
              </a:tr>
              <a:tr h="631981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O" sz="1200" b="1" dirty="0" err="1" smtClean="0"/>
                        <a:t>Recepciona</a:t>
                      </a:r>
                      <a:r>
                        <a:rPr lang="es-CO" sz="1200" b="1" dirty="0" smtClean="0"/>
                        <a:t> documentos soporte</a:t>
                      </a: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Documentos</a:t>
                      </a:r>
                      <a:r>
                        <a:rPr lang="es-CO" sz="1200" baseline="0" dirty="0" smtClean="0"/>
                        <a:t> que soportan los derechos  del usuario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Estos documento s son enviados</a:t>
                      </a:r>
                      <a:r>
                        <a:rPr lang="es-CO" sz="1200" baseline="0" dirty="0" smtClean="0"/>
                        <a:t>  a la oficina de facturación para  soportar la cuenta y  se digita en el sistema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Auxiliar</a:t>
                      </a:r>
                      <a:r>
                        <a:rPr lang="es-CO" sz="1200" baseline="0" dirty="0" smtClean="0"/>
                        <a:t> administrativo en salud</a:t>
                      </a:r>
                      <a:endParaRPr lang="es-CO" sz="1200" dirty="0"/>
                    </a:p>
                  </a:txBody>
                  <a:tcPr/>
                </a:tc>
              </a:tr>
              <a:tr h="798469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§"/>
                      </a:pPr>
                      <a:r>
                        <a:rPr lang="es-CO" sz="1200" b="1" dirty="0" smtClean="0"/>
                        <a:t>Registra datos de identificación y clasificación del usuario</a:t>
                      </a: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Hoja de ingreso o</a:t>
                      </a:r>
                      <a:r>
                        <a:rPr lang="es-CO" sz="1200" baseline="0" dirty="0" smtClean="0"/>
                        <a:t> ficha de identificación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La hoja con datos  de identificación se anexa</a:t>
                      </a:r>
                      <a:r>
                        <a:rPr lang="es-CO" sz="1200" baseline="0" dirty="0" smtClean="0"/>
                        <a:t> al original de la historia clínica  y la copia se lleva a la oficina de facturación para apertura de la cuenta del paciente. (  archivo y sistema)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Auxiliar</a:t>
                      </a:r>
                      <a:r>
                        <a:rPr lang="es-CO" sz="1200" baseline="0" dirty="0" smtClean="0"/>
                        <a:t> administrativo en salud</a:t>
                      </a:r>
                      <a:endParaRPr lang="es-CO" sz="1200" dirty="0"/>
                    </a:p>
                  </a:txBody>
                  <a:tcPr/>
                </a:tc>
              </a:tr>
              <a:tr h="453731"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O" sz="1200" b="1" dirty="0" smtClean="0"/>
                        <a:t>Asigna numero de historia clínica</a:t>
                      </a: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Se registra el numero en la hoja de ingreso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Auxiliar</a:t>
                      </a:r>
                      <a:r>
                        <a:rPr lang="es-CO" sz="1200" baseline="0" dirty="0" smtClean="0"/>
                        <a:t> administrativo en salud</a:t>
                      </a:r>
                      <a:endParaRPr lang="es-CO" sz="1200" dirty="0"/>
                    </a:p>
                  </a:txBody>
                  <a:tcPr/>
                </a:tc>
              </a:tr>
              <a:tr h="453731"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O" sz="1200" b="1" dirty="0" smtClean="0"/>
                        <a:t>Asigna numero de cama</a:t>
                      </a: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Se registra el numero en la hoja de ingreso, de acuerdo con el censo hospitalario.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Auxiliar</a:t>
                      </a:r>
                      <a:r>
                        <a:rPr lang="es-CO" sz="1200" baseline="0" dirty="0" smtClean="0"/>
                        <a:t> administrativo en salud</a:t>
                      </a:r>
                      <a:endParaRPr lang="es-CO" sz="1200" dirty="0"/>
                    </a:p>
                  </a:txBody>
                  <a:tcPr/>
                </a:tc>
              </a:tr>
              <a:tr h="453731"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O" sz="1200" b="1" dirty="0" smtClean="0"/>
                        <a:t>Realiza censo diario de usuarios</a:t>
                      </a: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Censo diario de pacientes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El censo</a:t>
                      </a:r>
                      <a:r>
                        <a:rPr lang="es-CO" sz="1200" baseline="0" dirty="0" smtClean="0"/>
                        <a:t> se obtiene de la actualización de datos de ingresos y egresos  ( camas  disponibles)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Auxiliar</a:t>
                      </a:r>
                      <a:r>
                        <a:rPr lang="es-CO" sz="1200" baseline="0" dirty="0" smtClean="0"/>
                        <a:t> administrativo en salud</a:t>
                      </a:r>
                      <a:endParaRPr lang="es-CO" sz="1200" dirty="0"/>
                    </a:p>
                  </a:txBody>
                  <a:tcPr/>
                </a:tc>
              </a:tr>
              <a:tr h="798469"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O" sz="1200" b="1" dirty="0" err="1" smtClean="0"/>
                        <a:t>Recepciona</a:t>
                      </a:r>
                      <a:r>
                        <a:rPr lang="es-CO" sz="1200" b="1" dirty="0" smtClean="0"/>
                        <a:t> orden de salida y registra el  egreso</a:t>
                      </a: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Hoja de egreso</a:t>
                      </a:r>
                      <a:r>
                        <a:rPr lang="es-CO" sz="1200" baseline="0" dirty="0" smtClean="0"/>
                        <a:t> o resumen de atención y boleta de salida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Orden de salida</a:t>
                      </a:r>
                      <a:r>
                        <a:rPr lang="es-CO" sz="1200" baseline="0" dirty="0" smtClean="0"/>
                        <a:t> enviada por facturación, con sello de liquidación y cancelación en caja.  Digita en el sistema los egresos con el fin de complementar los RIPS.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Auxiliar</a:t>
                      </a:r>
                      <a:r>
                        <a:rPr lang="es-CO" sz="1200" baseline="0" dirty="0" smtClean="0"/>
                        <a:t> administrativo en salud</a:t>
                      </a:r>
                      <a:endParaRPr lang="es-CO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7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2927" y="457201"/>
            <a:ext cx="8758247" cy="252248"/>
          </a:xfrm>
        </p:spPr>
        <p:txBody>
          <a:bodyPr>
            <a:normAutofit fontScale="90000"/>
          </a:bodyPr>
          <a:lstStyle/>
          <a:p>
            <a:endParaRPr lang="es-CO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86" y="977462"/>
            <a:ext cx="9207062" cy="4840013"/>
          </a:xfrm>
        </p:spPr>
      </p:pic>
    </p:spTree>
    <p:extLst>
      <p:ext uri="{BB962C8B-B14F-4D97-AF65-F5344CB8AC3E}">
        <p14:creationId xmlns:p14="http://schemas.microsoft.com/office/powerpoint/2010/main" val="13731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3849" y="457199"/>
            <a:ext cx="9475076" cy="804041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rgbClr val="0070C0"/>
                </a:solidFill>
              </a:rPr>
              <a:t>ADMISIONES </a:t>
            </a:r>
            <a:r>
              <a:rPr lang="es-CO" sz="3600" b="1" dirty="0" smtClean="0">
                <a:solidFill>
                  <a:srgbClr val="0070C0"/>
                </a:solidFill>
              </a:rPr>
              <a:t>DE CONSULTA EXTERNA</a:t>
            </a:r>
            <a:endParaRPr lang="es-CO" sz="36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411146"/>
              </p:ext>
            </p:extLst>
          </p:nvPr>
        </p:nvGraphicFramePr>
        <p:xfrm>
          <a:off x="1545021" y="1118224"/>
          <a:ext cx="9553903" cy="5141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8680"/>
                <a:gridCol w="1604589"/>
                <a:gridCol w="3603779"/>
                <a:gridCol w="1866855"/>
              </a:tblGrid>
              <a:tr h="394584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s-CO" sz="1600" dirty="0" smtClean="0"/>
                        <a:t>pasos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documentos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observación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responsable</a:t>
                      </a:r>
                      <a:endParaRPr lang="es-CO" sz="1600" dirty="0"/>
                    </a:p>
                  </a:txBody>
                  <a:tcPr/>
                </a:tc>
              </a:tr>
              <a:tr h="379054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O" sz="1200" b="1" dirty="0" smtClean="0"/>
                        <a:t>Solicitud</a:t>
                      </a:r>
                      <a:r>
                        <a:rPr lang="es-CO" sz="1200" b="1" baseline="0" dirty="0" smtClean="0"/>
                        <a:t> de consulta por el usuario</a:t>
                      </a:r>
                      <a:endParaRPr lang="es-C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Usuario que  solicita el servicio</a:t>
                      </a:r>
                      <a:endParaRPr lang="es-CO" sz="1200" dirty="0"/>
                    </a:p>
                  </a:txBody>
                  <a:tcPr/>
                </a:tc>
              </a:tr>
              <a:tr h="632417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O" sz="1200" b="1" dirty="0" smtClean="0"/>
                        <a:t>Verifica derechos del usuario</a:t>
                      </a: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endParaRPr lang="es-C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carné,</a:t>
                      </a:r>
                      <a:r>
                        <a:rPr lang="es-CO" sz="1200" baseline="0" dirty="0" smtClean="0"/>
                        <a:t> póliza SOAT, certificación,  bases de datos, etc.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Se </a:t>
                      </a:r>
                      <a:r>
                        <a:rPr lang="es-CO" sz="1200" dirty="0" err="1" smtClean="0"/>
                        <a:t>recepciona</a:t>
                      </a:r>
                      <a:r>
                        <a:rPr lang="es-CO" sz="1200" dirty="0" smtClean="0"/>
                        <a:t> el documento</a:t>
                      </a:r>
                      <a:r>
                        <a:rPr lang="es-CO" sz="1200" baseline="0" dirty="0" smtClean="0"/>
                        <a:t> y se verifica que corresponda al usuario que solicita el servicio para ingresar al sistema de facturación.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Auxiliar</a:t>
                      </a:r>
                      <a:r>
                        <a:rPr lang="es-CO" sz="1200" baseline="0" dirty="0" smtClean="0"/>
                        <a:t> administrativo en salud ( facturador)</a:t>
                      </a:r>
                      <a:endParaRPr lang="es-CO" sz="1200" dirty="0"/>
                    </a:p>
                  </a:txBody>
                  <a:tcPr/>
                </a:tc>
              </a:tr>
              <a:tr h="632417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O" sz="1200" b="1" dirty="0" smtClean="0"/>
                        <a:t>Liquidación de actividades y entrega de factura</a:t>
                      </a:r>
                      <a:endParaRPr lang="es-C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Factura </a:t>
                      </a:r>
                    </a:p>
                    <a:p>
                      <a:r>
                        <a:rPr lang="es-CO" sz="1200" dirty="0" smtClean="0"/>
                        <a:t>Recibo de caja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Emite</a:t>
                      </a:r>
                      <a:r>
                        <a:rPr lang="es-CO" sz="1200" baseline="0" dirty="0" smtClean="0"/>
                        <a:t> factura y recibo de caja para el respectivo pago de  copago, cuota moderadora o tarifa plena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Auxiliar</a:t>
                      </a:r>
                      <a:r>
                        <a:rPr lang="es-CO" sz="1200" baseline="0" dirty="0" smtClean="0"/>
                        <a:t> administrativo en salud  ( facturador)</a:t>
                      </a:r>
                      <a:endParaRPr lang="es-CO" sz="1200" dirty="0"/>
                    </a:p>
                  </a:txBody>
                  <a:tcPr/>
                </a:tc>
              </a:tr>
              <a:tr h="448148">
                <a:tc>
                  <a:txBody>
                    <a:bodyPr/>
                    <a:lstStyle/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s-CO" sz="1200" b="1" dirty="0" smtClean="0"/>
                        <a:t>Pago en</a:t>
                      </a:r>
                      <a:r>
                        <a:rPr lang="es-CO" sz="1200" b="1" baseline="0" dirty="0" smtClean="0"/>
                        <a:t> caja</a:t>
                      </a:r>
                      <a:endParaRPr lang="es-C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Recibo de caja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Recibe el pago  y sella como</a:t>
                      </a:r>
                      <a:r>
                        <a:rPr lang="es-CO" sz="1200" baseline="0" dirty="0" smtClean="0"/>
                        <a:t> cancelado el recibo de caja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Auxiliar</a:t>
                      </a:r>
                      <a:r>
                        <a:rPr lang="es-CO" sz="1200" baseline="0" dirty="0" smtClean="0"/>
                        <a:t> administrativo en salud  (cajero)</a:t>
                      </a:r>
                      <a:endParaRPr lang="es-CO" sz="1200" dirty="0"/>
                    </a:p>
                  </a:txBody>
                  <a:tcPr/>
                </a:tc>
              </a:tr>
              <a:tr h="627407">
                <a:tc>
                  <a:txBody>
                    <a:bodyPr/>
                    <a:lstStyle/>
                    <a:p>
                      <a:pPr marL="228600" marR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O" sz="1200" b="1" dirty="0" smtClean="0"/>
                        <a:t>Registra datos de identificación y clasificación del usuario</a:t>
                      </a:r>
                    </a:p>
                    <a:p>
                      <a:pPr marL="228600" indent="-228600">
                        <a:buFont typeface="Wingdings" pitchFamily="2" charset="2"/>
                        <a:buChar char="§"/>
                      </a:pPr>
                      <a:endParaRPr lang="es-C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Hoja de identificación en historia clínica.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La factura y el recibo de caja cancelado  sirve de autorización</a:t>
                      </a:r>
                      <a:r>
                        <a:rPr lang="es-CO" sz="1200" baseline="0" dirty="0" smtClean="0"/>
                        <a:t> para ingresar a la cita.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Auxiliar</a:t>
                      </a:r>
                      <a:r>
                        <a:rPr lang="es-CO" sz="1200" baseline="0" dirty="0" smtClean="0"/>
                        <a:t> administrativo en salud</a:t>
                      </a:r>
                      <a:endParaRPr lang="es-CO" sz="1200" dirty="0"/>
                    </a:p>
                  </a:txBody>
                  <a:tcPr/>
                </a:tc>
              </a:tr>
              <a:tr h="627407">
                <a:tc>
                  <a:txBody>
                    <a:bodyPr/>
                    <a:lstStyle/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s-CO" sz="1200" b="1" dirty="0" smtClean="0"/>
                        <a:t>Asignación de cita (fecha, hora, especialidad, consultorio, medico</a:t>
                      </a:r>
                      <a:r>
                        <a:rPr lang="es-CO" sz="1200" b="1" baseline="0" dirty="0" smtClean="0"/>
                        <a:t> </a:t>
                      </a:r>
                      <a:endParaRPr lang="es-C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Carnet de citas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Se registra la fecha, hora ,consultorio y medico en el carnet de citas y lo ingresa</a:t>
                      </a:r>
                      <a:r>
                        <a:rPr lang="es-CO" sz="1200" baseline="0" dirty="0" smtClean="0"/>
                        <a:t> al sistema.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Auxiliar</a:t>
                      </a:r>
                      <a:r>
                        <a:rPr lang="es-CO" sz="1200" baseline="0" dirty="0" smtClean="0"/>
                        <a:t> administrativo en salud</a:t>
                      </a:r>
                      <a:endParaRPr lang="es-CO" sz="1200" dirty="0"/>
                    </a:p>
                  </a:txBody>
                  <a:tcPr/>
                </a:tc>
              </a:tr>
              <a:tr h="627407">
                <a:tc>
                  <a:txBody>
                    <a:bodyPr/>
                    <a:lstStyle/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s-CO" sz="1200" b="1" dirty="0" smtClean="0"/>
                        <a:t>Realización de la consulta,</a:t>
                      </a:r>
                      <a:r>
                        <a:rPr lang="es-CO" sz="1200" b="1" baseline="0" dirty="0" smtClean="0"/>
                        <a:t> procedimiento o actividad</a:t>
                      </a:r>
                      <a:endParaRPr lang="es-C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Historia clínica</a:t>
                      </a:r>
                    </a:p>
                    <a:p>
                      <a:r>
                        <a:rPr lang="es-CO" sz="1200" dirty="0" smtClean="0"/>
                        <a:t>Diligenciar planilla de pacientes atendidos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La documentación permite la digitación</a:t>
                      </a:r>
                      <a:r>
                        <a:rPr lang="es-CO" sz="1200" baseline="0" dirty="0" smtClean="0"/>
                        <a:t> en el sistema para obtención de los RIPS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Medico,</a:t>
                      </a:r>
                      <a:r>
                        <a:rPr lang="es-CO" sz="1200" baseline="0" dirty="0" smtClean="0"/>
                        <a:t> enfermera o profesional que presta servicio</a:t>
                      </a:r>
                      <a:endParaRPr lang="es-CO" sz="1200" dirty="0"/>
                    </a:p>
                  </a:txBody>
                  <a:tcPr/>
                </a:tc>
              </a:tr>
              <a:tr h="627407">
                <a:tc>
                  <a:txBody>
                    <a:bodyPr/>
                    <a:lstStyle/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s-CO" sz="1200" b="1" dirty="0" smtClean="0"/>
                        <a:t>Registro de actividades  y consumos</a:t>
                      </a:r>
                      <a:endParaRPr lang="es-C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hoja de procedimientos </a:t>
                      </a:r>
                    </a:p>
                    <a:p>
                      <a:r>
                        <a:rPr lang="es-CO" sz="1200" dirty="0" smtClean="0"/>
                        <a:t>Hoja de consumos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Documento</a:t>
                      </a:r>
                      <a:r>
                        <a:rPr lang="es-CO" sz="1200" baseline="0" dirty="0" smtClean="0"/>
                        <a:t> enviado a facturación para liquidación de  actividades, procedimientos y consumos diferentes a la consulta ya cancelada.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Profesional</a:t>
                      </a:r>
                      <a:r>
                        <a:rPr lang="es-CO" sz="1200" baseline="0" dirty="0" smtClean="0"/>
                        <a:t>  medico y auxiliar asistencial</a:t>
                      </a:r>
                      <a:endParaRPr lang="es-CO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1960" y="409903"/>
            <a:ext cx="9632730" cy="867104"/>
          </a:xfrm>
        </p:spPr>
        <p:txBody>
          <a:bodyPr>
            <a:normAutofit/>
          </a:bodyPr>
          <a:lstStyle/>
          <a:p>
            <a:pPr algn="ctr"/>
            <a:r>
              <a:rPr lang="es-CO" sz="3600" b="1" dirty="0">
                <a:solidFill>
                  <a:srgbClr val="0070C0"/>
                </a:solidFill>
              </a:rPr>
              <a:t>ADMISIONES </a:t>
            </a:r>
            <a:r>
              <a:rPr lang="es-CO" sz="3600" b="1" dirty="0" smtClean="0">
                <a:solidFill>
                  <a:srgbClr val="0070C0"/>
                </a:solidFill>
              </a:rPr>
              <a:t>DE CONSULTA EXTERNA</a:t>
            </a:r>
            <a:endParaRPr lang="es-CO" sz="36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517749"/>
              </p:ext>
            </p:extLst>
          </p:nvPr>
        </p:nvGraphicFramePr>
        <p:xfrm>
          <a:off x="1355835" y="1292772"/>
          <a:ext cx="9806152" cy="4573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1355835"/>
                <a:gridCol w="4067503"/>
                <a:gridCol w="2017987"/>
              </a:tblGrid>
              <a:tr h="459036"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s-CO" sz="1600" dirty="0" smtClean="0"/>
                        <a:t>pasos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documentos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observación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responsable</a:t>
                      </a:r>
                      <a:endParaRPr lang="es-CO" sz="1600" dirty="0"/>
                    </a:p>
                  </a:txBody>
                  <a:tcPr/>
                </a:tc>
              </a:tr>
              <a:tr h="833737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O" sz="1200" b="1" dirty="0" smtClean="0"/>
                        <a:t>Solicitud de ayudas diagnosticas</a:t>
                      </a:r>
                      <a:endParaRPr lang="es-C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Ordenes de exámenes y copias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La orden es enviada al respectivo servicio que</a:t>
                      </a:r>
                      <a:r>
                        <a:rPr lang="es-CO" sz="1200" baseline="0" dirty="0" smtClean="0"/>
                        <a:t> realiza el examen, se digita en el sistema de facturación, se envía copia a archivo de facturación.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Profesional</a:t>
                      </a:r>
                      <a:r>
                        <a:rPr lang="es-CO" sz="1200" baseline="0" dirty="0" smtClean="0"/>
                        <a:t> que solicita el examen</a:t>
                      </a:r>
                      <a:endParaRPr lang="es-CO" sz="1200" dirty="0"/>
                    </a:p>
                  </a:txBody>
                  <a:tcPr/>
                </a:tc>
              </a:tr>
              <a:tr h="735713">
                <a:tc>
                  <a:txBody>
                    <a:bodyPr/>
                    <a:lstStyle/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s-CO" sz="1200" b="1" dirty="0" smtClean="0"/>
                        <a:t>Prescripción de medicamentos</a:t>
                      </a:r>
                      <a:endParaRPr lang="es-C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Formula medica</a:t>
                      </a:r>
                      <a:r>
                        <a:rPr lang="es-CO" sz="1200" baseline="0" dirty="0" smtClean="0"/>
                        <a:t> y copias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Es llevada por el usuario a farmacia</a:t>
                      </a:r>
                      <a:r>
                        <a:rPr lang="es-CO" sz="1200" baseline="0" dirty="0" smtClean="0"/>
                        <a:t> para despacho de formula y digitación en sistema de facturación, se envía copia a archivo de facturación.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Medico</a:t>
                      </a:r>
                      <a:r>
                        <a:rPr lang="es-CO" sz="1200" baseline="0" dirty="0" smtClean="0"/>
                        <a:t>  u </a:t>
                      </a:r>
                      <a:r>
                        <a:rPr lang="es-CO" sz="1200" dirty="0" smtClean="0"/>
                        <a:t>odontólogo  que formula</a:t>
                      </a:r>
                      <a:endParaRPr lang="es-CO" sz="1200" dirty="0"/>
                    </a:p>
                  </a:txBody>
                  <a:tcPr/>
                </a:tc>
              </a:tr>
              <a:tr h="735713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s-CO" sz="1200" b="1" dirty="0" smtClean="0"/>
                        <a:t>Solicitud de hospitalización</a:t>
                      </a:r>
                      <a:endParaRPr lang="es-C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Orden de hospitalización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Es llevada por el usuario</a:t>
                      </a:r>
                      <a:r>
                        <a:rPr lang="es-CO" sz="1200" baseline="0" dirty="0" smtClean="0"/>
                        <a:t> a admisiones( proceso de admisión)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medico</a:t>
                      </a:r>
                      <a:endParaRPr lang="es-CO" sz="1200" dirty="0"/>
                    </a:p>
                  </a:txBody>
                  <a:tcPr/>
                </a:tc>
              </a:tr>
              <a:tr h="353270">
                <a:tc>
                  <a:txBody>
                    <a:bodyPr/>
                    <a:lstStyle/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s-CO" sz="1200" b="1" dirty="0" smtClean="0"/>
                        <a:t>Solicitud</a:t>
                      </a:r>
                      <a:r>
                        <a:rPr lang="es-CO" sz="1200" b="1" baseline="0" dirty="0" smtClean="0"/>
                        <a:t> de programación quirúrgica</a:t>
                      </a:r>
                      <a:endParaRPr lang="es-C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Solicitud</a:t>
                      </a:r>
                      <a:r>
                        <a:rPr lang="es-CO" sz="1200" baseline="0" dirty="0" smtClean="0"/>
                        <a:t> de quirófano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Es llevada a quirófano</a:t>
                      </a:r>
                      <a:r>
                        <a:rPr lang="es-CO" sz="1200" baseline="0" dirty="0" smtClean="0"/>
                        <a:t> para programación e ingreso al sistema 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Medico</a:t>
                      </a:r>
                      <a:endParaRPr lang="es-CO" sz="1200" dirty="0"/>
                    </a:p>
                  </a:txBody>
                  <a:tcPr/>
                </a:tc>
              </a:tr>
              <a:tr h="528204">
                <a:tc>
                  <a:txBody>
                    <a:bodyPr/>
                    <a:lstStyle/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s-CO" sz="1200" b="1" dirty="0" smtClean="0"/>
                        <a:t>Salida del usuario</a:t>
                      </a:r>
                      <a:endParaRPr lang="es-C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/>
                </a:tc>
              </a:tr>
              <a:tr h="823924">
                <a:tc>
                  <a:txBody>
                    <a:bodyPr/>
                    <a:lstStyle/>
                    <a:p>
                      <a:pPr marL="228600" indent="-228600">
                        <a:buFont typeface="Wingdings" pitchFamily="2" charset="2"/>
                        <a:buChar char="§"/>
                      </a:pPr>
                      <a:r>
                        <a:rPr lang="es-CO" sz="1200" b="1" dirty="0" smtClean="0"/>
                        <a:t>Entrega de cuentas</a:t>
                      </a:r>
                      <a:endParaRPr lang="es-CO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cuentas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El facturador</a:t>
                      </a:r>
                      <a:r>
                        <a:rPr lang="es-CO" sz="1200" baseline="0" dirty="0" smtClean="0"/>
                        <a:t> entrega cuentas al coordinador de área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/>
                        <a:t>Auxiliar</a:t>
                      </a:r>
                      <a:r>
                        <a:rPr lang="es-CO" sz="1200" baseline="0" dirty="0" smtClean="0"/>
                        <a:t> administrativo en salud ( facturador)</a:t>
                      </a:r>
                      <a:endParaRPr lang="es-CO" sz="1200" dirty="0" smtClean="0"/>
                    </a:p>
                    <a:p>
                      <a:endParaRPr lang="es-CO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0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2927" y="624110"/>
            <a:ext cx="8911687" cy="101104"/>
          </a:xfrm>
        </p:spPr>
        <p:txBody>
          <a:bodyPr>
            <a:normAutofit fontScale="90000"/>
          </a:bodyPr>
          <a:lstStyle/>
          <a:p>
            <a:endParaRPr lang="es-C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59" y="961697"/>
            <a:ext cx="9317419" cy="4918841"/>
          </a:xfrm>
        </p:spPr>
      </p:pic>
    </p:spTree>
    <p:extLst>
      <p:ext uri="{BB962C8B-B14F-4D97-AF65-F5344CB8AC3E}">
        <p14:creationId xmlns:p14="http://schemas.microsoft.com/office/powerpoint/2010/main" val="10326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276</TotalTime>
  <Words>689</Words>
  <Application>Microsoft Office PowerPoint</Application>
  <PresentationFormat>Personalizado</PresentationFormat>
  <Paragraphs>107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Chincheta</vt:lpstr>
      <vt:lpstr>MANUAL DE PROCEDIMIENTOS ADMINISTRATIVOS</vt:lpstr>
      <vt:lpstr>Presentación de PowerPoint</vt:lpstr>
      <vt:lpstr>OBJETIVOS DEL MANUAL</vt:lpstr>
      <vt:lpstr>Presentación de PowerPoint</vt:lpstr>
      <vt:lpstr>ADMISIONES HOSPITALARIAS</vt:lpstr>
      <vt:lpstr>Presentación de PowerPoint</vt:lpstr>
      <vt:lpstr>ADMISIONES DE CONSULTA EXTERNA</vt:lpstr>
      <vt:lpstr>ADMISIONES DE CONSULTA EXTERNA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PROCEDIMIENTOS ADMINISTRATIVOS</dc:title>
  <dc:creator>3-14</dc:creator>
  <cp:lastModifiedBy>Cristina Y Nata</cp:lastModifiedBy>
  <cp:revision>28</cp:revision>
  <dcterms:created xsi:type="dcterms:W3CDTF">2014-02-05T16:32:48Z</dcterms:created>
  <dcterms:modified xsi:type="dcterms:W3CDTF">2014-02-13T15:19:54Z</dcterms:modified>
</cp:coreProperties>
</file>